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</p:sldIdLst>
  <p:sldSz cx="14630400" cy="8229600"/>
  <p:notesSz cx="8229600" cy="14630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374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基于</a:t>
            </a: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mitmproxy 的被动式 Web 漏洞检测系统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课程中期答辩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小组成员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</a:t>
            </a:r>
            <a:r>
              <a:rPr lang="zh-CN" alt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李雨桐、孙晨曦、王子玄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、</a:t>
            </a:r>
            <a:r>
              <a:rPr lang="zh-CN" alt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叶勒江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、</a:t>
            </a:r>
            <a:r>
              <a:rPr lang="zh-CN" alt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钟振、曾昱博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2025-11-24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61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初步测试与演示计划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2527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49947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88" y="46851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2755761" y="48552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592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功能演示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08266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在预设的 demo 站点上展示 XSS、开放重定向和信息泄露漏洞的命中情况，并输出详细的报告。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02527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49947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46851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7178933" y="48552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592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性能与覆盖率评估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608266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展示样本站点的请求数量、漏洞命中的去重率，并通过截图或日志提供误报样例进行分析。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502527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DFA"/>
          </a:solidFill>
          <a:ln/>
        </p:spPr>
      </p:sp>
      <p:sp>
        <p:nvSpPr>
          <p:cNvPr id="17" name="Shape 14"/>
          <p:cNvSpPr/>
          <p:nvPr/>
        </p:nvSpPr>
        <p:spPr>
          <a:xfrm>
            <a:off x="9640133" y="49947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8032" y="46851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11602105" y="48552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592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注意事项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608266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演示过程中将特别强调 HTTPS 证书的安装、请求并发控制机制以及黑白名单的配置和使用。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140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遇到的问题与解决方案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1777960"/>
            <a:ext cx="7556421" cy="5670233"/>
          </a:xfrm>
          <a:prstGeom prst="roundRect">
            <a:avLst>
              <a:gd name="adj" fmla="val 159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785580"/>
            <a:ext cx="7541181" cy="1586151"/>
          </a:xfrm>
          <a:prstGeom prst="roundRect">
            <a:avLst>
              <a:gd name="adj" fmla="val 5706"/>
            </a:avLst>
          </a:prstGeom>
          <a:solidFill>
            <a:srgbClr val="F7EDD4"/>
          </a:solidFill>
          <a:ln/>
        </p:spPr>
      </p:sp>
      <p:sp>
        <p:nvSpPr>
          <p:cNvPr id="6" name="Text 3"/>
          <p:cNvSpPr/>
          <p:nvPr/>
        </p:nvSpPr>
        <p:spPr>
          <a:xfrm>
            <a:off x="1016794" y="20009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HTTPS 明文获取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16794" y="2466737"/>
            <a:ext cx="71104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通过 </a:t>
            </a:r>
            <a:r>
              <a:rPr lang="en-US" sz="16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mitm.it 安装证书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解决，必要时采取逐步回放机制处理复杂的 HTTPS 流量。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801410" y="3371731"/>
            <a:ext cx="7541181" cy="1241346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9" name="Shape 6"/>
          <p:cNvSpPr/>
          <p:nvPr/>
        </p:nvSpPr>
        <p:spPr>
          <a:xfrm>
            <a:off x="801410" y="3371731"/>
            <a:ext cx="7541181" cy="30480"/>
          </a:xfrm>
          <a:prstGeom prst="roundRect">
            <a:avLst>
              <a:gd name="adj" fmla="val 296930"/>
            </a:avLst>
          </a:prstGeom>
          <a:solidFill>
            <a:srgbClr val="DDD3BA"/>
          </a:solidFill>
          <a:ln/>
        </p:spPr>
      </p:sp>
      <p:sp>
        <p:nvSpPr>
          <p:cNvPr id="10" name="Text 7"/>
          <p:cNvSpPr/>
          <p:nvPr/>
        </p:nvSpPr>
        <p:spPr>
          <a:xfrm>
            <a:off x="1016794" y="358711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误报抑制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16794" y="4052888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采用</a:t>
            </a:r>
            <a:r>
              <a:rPr lang="en-US" sz="16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相似度分析、上下文定位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以及多次重试与阈值判断，以降低误报率。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801410" y="4613077"/>
            <a:ext cx="7541181" cy="1241346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3" name="Shape 10"/>
          <p:cNvSpPr/>
          <p:nvPr/>
        </p:nvSpPr>
        <p:spPr>
          <a:xfrm>
            <a:off x="801410" y="4613077"/>
            <a:ext cx="7541181" cy="30480"/>
          </a:xfrm>
          <a:prstGeom prst="roundRect">
            <a:avLst>
              <a:gd name="adj" fmla="val 296930"/>
            </a:avLst>
          </a:prstGeom>
          <a:solidFill>
            <a:srgbClr val="DDD3BA"/>
          </a:solidFill>
          <a:ln/>
        </p:spPr>
      </p:sp>
      <p:sp>
        <p:nvSpPr>
          <p:cNvPr id="14" name="Text 11"/>
          <p:cNvSpPr/>
          <p:nvPr/>
        </p:nvSpPr>
        <p:spPr>
          <a:xfrm>
            <a:off x="1016794" y="48284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SSRF 验证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16794" y="5294233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确保</a:t>
            </a:r>
            <a:r>
              <a:rPr lang="en-US" sz="16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反连平台公网可达性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，并妥善配置 NAT/安全组以支持外部回连验证。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801410" y="5854422"/>
            <a:ext cx="7541181" cy="1586151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7" name="Shape 14"/>
          <p:cNvSpPr/>
          <p:nvPr/>
        </p:nvSpPr>
        <p:spPr>
          <a:xfrm>
            <a:off x="801410" y="5854422"/>
            <a:ext cx="7541181" cy="30480"/>
          </a:xfrm>
          <a:prstGeom prst="roundRect">
            <a:avLst>
              <a:gd name="adj" fmla="val 296930"/>
            </a:avLst>
          </a:prstGeom>
          <a:solidFill>
            <a:srgbClr val="DDD3BA"/>
          </a:solidFill>
          <a:ln/>
        </p:spPr>
      </p:sp>
      <p:sp>
        <p:nvSpPr>
          <p:cNvPr id="18" name="Text 15"/>
          <p:cNvSpPr/>
          <p:nvPr/>
        </p:nvSpPr>
        <p:spPr>
          <a:xfrm>
            <a:off x="1016794" y="606980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稳定性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16794" y="6535579"/>
            <a:ext cx="71104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通过</a:t>
            </a:r>
            <a:r>
              <a:rPr lang="en-US" sz="16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限速、重试机制、连接池管理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以及按文件类型和域名排除“脏流量”来增强系统稳定性。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710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后续计划与优化方向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581150"/>
            <a:ext cx="1020723" cy="1502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4986" y="17852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扩展检测覆盖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04986" y="2226469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计划增加对</a:t>
            </a:r>
            <a:r>
              <a:rPr lang="en-US" sz="16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模板注入、命令注入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等新型漏洞的检测能力，并探索可选的主动探测模式。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083957"/>
            <a:ext cx="1020723" cy="1502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4986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降低误报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04986" y="3729276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引入</a:t>
            </a:r>
            <a:r>
              <a:rPr lang="en-US" sz="16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更细粒度的上下文感知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分析，并完善白名单/灰名单机制，提高检测准确性。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586764"/>
            <a:ext cx="1020723" cy="150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4986" y="47908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性能优化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04986" y="5232083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实施</a:t>
            </a:r>
            <a:r>
              <a:rPr lang="en-US" sz="16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批量基线测量、连接复用和异步 IO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技术，显著提升系统处理效率。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89571"/>
            <a:ext cx="1020723" cy="15028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4986" y="629364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提升可用性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04986" y="6734889"/>
            <a:ext cx="63316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提供</a:t>
            </a:r>
            <a:r>
              <a:rPr lang="en-US" sz="16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 镜像</a:t>
            </a: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，开发可视化报表功能，并集成到 CI/CD 流程中，方便用户部署和使用。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508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 &amp; 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37417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感谢老师与同学们的时间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15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期待与大家交流，解答关于项目的任何疑问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5180886" cy="6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技术背景与研究意义</a:t>
            </a:r>
            <a:endParaRPr lang="en-US" sz="40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474" y="1791176"/>
            <a:ext cx="4691063" cy="4691063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F325444E-6BE1-80C9-EC0C-EABF2F1B2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66" y="1925770"/>
            <a:ext cx="7815179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rgbClr val="4C4C4C"/>
                </a:solidFill>
                <a:latin typeface="Noto Serif" pitchFamily="34" charset="0"/>
                <a:cs typeface="Noto Serif" pitchFamily="34" charset="-120"/>
              </a:rPr>
              <a:t>随着数字经济的深度发展，Web应用已成为政务、金融、电商、医疗等关键领域的核心载体，其便捷性与开放性的背后，也暗藏着严峻的安全风险。</a:t>
            </a:r>
            <a:endParaRPr lang="en-US" altLang="zh-CN" sz="160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zh-CN" sz="1600" dirty="0">
              <a:solidFill>
                <a:srgbClr val="4C4C4C"/>
              </a:solidFill>
              <a:latin typeface="Noto Serif" pitchFamily="34" charset="0"/>
              <a:cs typeface="Noto Serif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rgbClr val="4C4C4C"/>
                </a:solidFill>
                <a:latin typeface="Noto Serif" pitchFamily="34" charset="0"/>
                <a:cs typeface="Noto Serif" pitchFamily="34" charset="-120"/>
              </a:rPr>
              <a:t>从全球安全态势来看，Web应用层已连续多年成为网络攻击的主要目标，据OWASP（开放式Web应用安全项目）2024年发布的《Web应用安全风险报告》显示，超过75%的Web应用存在高风险安全漏洞，其中注入攻击（如SQL注入、命令注入）、跨站脚本（XSS）、跨站请求伪造（CSRF）、敏感信息泄露等传统风险仍呈高发态势，同时API接口漏洞、前端逻辑绕过、云环境配置错误等新型风险也在快速滋生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rgbClr val="4C4C4C"/>
                </a:solidFill>
                <a:latin typeface="Noto Serif" pitchFamily="34" charset="0"/>
                <a:cs typeface="Noto Serif" pitchFamily="34" charset="-120"/>
              </a:rPr>
              <a:t>当前Web攻防对抗呈现出“攻击智能化、漏洞隐蔽化、防护被动化”的特点。攻击者借助AI工具可快速扫描并利用漏洞，而传统的安全防护手段如防火墙、WAF（Web应用防火墙）多以规则匹配为核心，难以应对未知攻击和定制化攻击；同时，多数企业及高校的安全人才培养仍以理论教学为主，缺乏贴近实战的攻防场景，导致安全人才“理论与实践脱节”问题突出，进一步加剧了Web安全领域的人才缺口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rgbClr val="4C4C4C"/>
                </a:solidFill>
                <a:latin typeface="Noto Serif" pitchFamily="34" charset="0"/>
                <a:cs typeface="Noto Serif" pitchFamily="34" charset="-120"/>
              </a:rPr>
              <a:t>在此背景下，构建一套贴近真实攻防场景、支持全流程实战演练的Web层网络攻防实战系统，成为解决当前Web安全防护痛点、培养实战型安全人才的迫切需求。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55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技术选型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543050"/>
            <a:ext cx="430970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为何选择这些组件</a:t>
            </a:r>
            <a:endParaRPr lang="en-US" sz="3350" dirty="0"/>
          </a:p>
        </p:txBody>
      </p:sp>
      <p:sp>
        <p:nvSpPr>
          <p:cNvPr id="4" name="Shape 2"/>
          <p:cNvSpPr/>
          <p:nvPr/>
        </p:nvSpPr>
        <p:spPr>
          <a:xfrm>
            <a:off x="793790" y="2404943"/>
            <a:ext cx="4203978" cy="3866674"/>
          </a:xfrm>
          <a:prstGeom prst="roundRect">
            <a:avLst>
              <a:gd name="adj" fmla="val 378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3310" y="2404943"/>
            <a:ext cx="121920" cy="3866674"/>
          </a:xfrm>
          <a:prstGeom prst="roundRect">
            <a:avLst>
              <a:gd name="adj" fmla="val 74233"/>
            </a:avLst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1131094" y="2650808"/>
            <a:ext cx="30789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mitmdump (无界面代理)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31094" y="3116580"/>
            <a:ext cx="36208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脚本模式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：支持加载自定义 Python 插件，实现流量的实时拦截、修改和分析。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131094" y="4226362"/>
            <a:ext cx="36208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zh-CN" alt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提供</a:t>
            </a:r>
            <a:r>
              <a:rPr lang="en-US" altLang="zh-CN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HTTP/HTTPS</a:t>
            </a:r>
            <a:r>
              <a:rPr lang="zh-CN" alt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流量捕获、请求解析能力；支持</a:t>
            </a:r>
            <a:r>
              <a:rPr lang="en-US" altLang="zh-CN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Python</a:t>
            </a:r>
            <a:r>
              <a:rPr lang="zh-CN" alt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插件开发，为漏洞检测模块提供基础支撑。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131094" y="5336143"/>
            <a:ext cx="36208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灵活扩展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：提供丰富的 API 接口，方便开发各类检测逻辑。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5213152" y="2404943"/>
            <a:ext cx="4203978" cy="3866674"/>
          </a:xfrm>
          <a:prstGeom prst="roundRect">
            <a:avLst>
              <a:gd name="adj" fmla="val 378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5182672" y="2404943"/>
            <a:ext cx="121920" cy="3866674"/>
          </a:xfrm>
          <a:prstGeom prst="roundRect">
            <a:avLst>
              <a:gd name="adj" fmla="val 74233"/>
            </a:avLst>
          </a:prstGeom>
          <a:solidFill>
            <a:srgbClr val="E6DED2"/>
          </a:solidFill>
          <a:ln/>
        </p:spPr>
      </p:sp>
      <p:sp>
        <p:nvSpPr>
          <p:cNvPr id="12" name="Text 10"/>
          <p:cNvSpPr/>
          <p:nvPr/>
        </p:nvSpPr>
        <p:spPr>
          <a:xfrm>
            <a:off x="5550456" y="265080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Python 生态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550456" y="3116580"/>
            <a:ext cx="36208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网络请求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：利用 </a:t>
            </a:r>
            <a:r>
              <a:rPr lang="en-US" sz="16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requests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/</a:t>
            </a:r>
            <a:r>
              <a:rPr lang="en-US" sz="16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urllib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等库处理 HTTP/HTTPS 请求。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5550456" y="3881557"/>
            <a:ext cx="36208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内容解析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：使用 </a:t>
            </a:r>
            <a:r>
              <a:rPr lang="en-US" sz="16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BeautifulSoup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进行 HTML/XML 解析，方便提取关键信息；结合正则表达式进行模式匹配。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550456" y="5336143"/>
            <a:ext cx="362081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并发处理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：借助 Python 的并发库，提高多任务处理效率。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32513" y="2404943"/>
            <a:ext cx="4203978" cy="3866674"/>
          </a:xfrm>
          <a:prstGeom prst="roundRect">
            <a:avLst>
              <a:gd name="adj" fmla="val 378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9602033" y="2404943"/>
            <a:ext cx="121920" cy="3866674"/>
          </a:xfrm>
          <a:prstGeom prst="roundRect">
            <a:avLst>
              <a:gd name="adj" fmla="val 74233"/>
            </a:avLst>
          </a:prstGeom>
          <a:solidFill>
            <a:srgbClr val="E6DED2"/>
          </a:solidFill>
          <a:ln/>
        </p:spPr>
      </p:sp>
      <p:sp>
        <p:nvSpPr>
          <p:cNvPr id="18" name="Text 16"/>
          <p:cNvSpPr/>
          <p:nvPr/>
        </p:nvSpPr>
        <p:spPr>
          <a:xfrm>
            <a:off x="9969818" y="2650808"/>
            <a:ext cx="32651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可选：Rad 爬虫或其他爬虫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969818" y="3116580"/>
            <a:ext cx="36208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流量生成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：可用于快速“喂流量”给代理，模拟用户行为，扩大检测覆盖面。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969818" y="4226362"/>
            <a:ext cx="36208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替代方案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：也可通过浏览器手动浏览、将 Burp Suite 设置为上游代理，或使用命令行工具如 </a:t>
            </a:r>
            <a:r>
              <a:rPr lang="en-US" sz="16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curl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等方式提供流量。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316" y="339685"/>
            <a:ext cx="277939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需求分析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2316" y="964763"/>
            <a:ext cx="1667589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功能性需求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16" y="1298259"/>
            <a:ext cx="6684449" cy="50331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9494" y="6456420"/>
            <a:ext cx="6810094" cy="544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漏洞类型覆盖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：系统应能够检测常见的 Web 漏洞，包括跨站脚本 (XSS)、SQL 注入 (SQLi)、服务器端请求伪造 (SSRF)、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开放重定向、跨域资源共享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(CORS) 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配置错误、JSONP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漏洞、敏感信息泄露、任意文件读取以及未授权访问等。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369494" y="7086957"/>
            <a:ext cx="6747272" cy="355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高度可配置性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：支持通过配置文件定义检测范围，包括黑名单（排除特定 URL 或参数）、白名单（仅检测特定目标）、文件后缀过滤以及自定义的阈值（如响应时间阈值）和重试次数设置。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458432" y="964763"/>
            <a:ext cx="1667589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非功能性需求</a:t>
            </a: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32" y="1271088"/>
            <a:ext cx="6747272" cy="50331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0812" y="6456420"/>
            <a:ext cx="7088845" cy="327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400"/>
              </a:lnSpc>
              <a:buSzPct val="100000"/>
              <a:buChar char="•"/>
            </a:pPr>
            <a:r>
              <a:rPr lang="en-US" sz="1200" b="1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低误报与可解释性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：通过智能判断和证据链，降低误报率，并提供清晰的漏洞描述和验证步骤</a:t>
            </a:r>
            <a:endParaRPr lang="en-US" sz="120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algn="just">
              <a:lnSpc>
                <a:spcPts val="1400"/>
              </a:lnSpc>
              <a:buSzPct val="100000"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方便安全人员复现和确认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。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458432" y="6909078"/>
            <a:ext cx="6747272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b="1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性能可控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：在进行被动检测时，应尽量减少对原始流量和业务系统的影响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，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确保性能开销在可接受范围内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。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458432" y="7264837"/>
            <a:ext cx="6747272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b="1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模块化与易扩展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：系统采用模块化设计，方便安全研究员或开发人员根据需求</a:t>
            </a:r>
            <a:endParaRPr lang="en-US" sz="120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algn="l">
              <a:lnSpc>
                <a:spcPts val="1400"/>
              </a:lnSpc>
              <a:buSzPct val="100000"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添加新的漏洞检测插件，提升系统的适应性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。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450812" y="7594904"/>
            <a:ext cx="6747272" cy="355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易部署与联动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：支持在多种环境下轻松部署（如本地环境、Docker 容器），并能与现有安全工具（如 Burp 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Suite、各类爬虫）或自动化测试框架无缝集成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，</a:t>
            </a:r>
          </a:p>
          <a:p>
            <a:pPr algn="l">
              <a:lnSpc>
                <a:spcPts val="1400"/>
              </a:lnSpc>
              <a:buSzPct val="100000"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</a:t>
            </a:r>
            <a:r>
              <a:rPr lang="en-US" sz="12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形成更强大的检测能力</a:t>
            </a: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。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432316" y="8665488"/>
            <a:ext cx="13765768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88E2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Excavator · 中期答辩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432316" y="8968383"/>
            <a:ext cx="13765768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2025-11-23 / 4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714" y="447675"/>
            <a:ext cx="3256002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总体架构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22" y="1115020"/>
            <a:ext cx="10703838" cy="4615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83524" y="4855408"/>
            <a:ext cx="2428316" cy="303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报告输出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683524" y="3786948"/>
            <a:ext cx="2428316" cy="303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检测插件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683524" y="2729282"/>
            <a:ext cx="2428316" cy="303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HTTP 代理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683524" y="1660823"/>
            <a:ext cx="2428316" cy="303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流量来源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69714" y="5877163"/>
            <a:ext cx="1349097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流量来源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：浏览器 / Burp (上游代理) / 爬虫 (rad, crawlergo, katana...) / 自动化测试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69714" y="6231969"/>
            <a:ext cx="1349097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HTTP 代理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：mitmdump (@127.0.0.1:8080)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69714" y="6586776"/>
            <a:ext cx="1349097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加载 addon.py 插件集合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69714" y="6941582"/>
            <a:ext cx="1349097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各类检测插件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：XSS / SQLi / SSRF / CORS / JSONP / 开放重定向 / 信息泄露 / 任意文件读取 / 未授权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569714" y="7296388"/>
            <a:ext cx="1349097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(可选) 反连平台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：用于 SSRF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验证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569714" y="7651194"/>
            <a:ext cx="1349097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报告输出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：控制台 + report/res.txt 与 res.json (可用于后续统计与报表)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69714" y="8360807"/>
            <a:ext cx="1349097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2025-11-23 / 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3302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自动化扫描流程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262896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简化版</a:t>
            </a: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97856"/>
            <a:ext cx="793790" cy="9526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46290" y="205656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请求接收与预处理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746290" y="2399824"/>
            <a:ext cx="120903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请求流量进入代理后，进行过滤、去重以及域名排除等操作，确保只处理目标范围内的有效请求。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50475"/>
            <a:ext cx="793790" cy="9526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46290" y="300918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参数解析与上下文分析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746290" y="3352443"/>
            <a:ext cx="120903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对请求中的 URL、Header、Body 等进行详细解析，识别所有可控参数，并分析其所处的上下文环境（如 HTML 标签内、属性值中、JSON 字段等）。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3094"/>
            <a:ext cx="793790" cy="9526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46290" y="396180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Payload 构造与发送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746290" y="4305062"/>
            <a:ext cx="120903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根据不同漏洞模块的策略，构造针对性的 Payload；对于某些漏洞（如未授权），可能需要移除鉴权信息进行请求重放；对于时间盲注，则需要记录基线响应时间。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755713"/>
            <a:ext cx="793790" cy="9526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46290" y="491442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证据提取与判断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746290" y="5257681"/>
            <a:ext cx="120903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分析探测请求的响应，通过相似度比对、响应时间延迟、特定正则匹配、跳转链分析以及反连平台回调等多种方式提取漏洞证据，并进行漏洞判定与风险分级。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708333"/>
            <a:ext cx="793790" cy="95261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46290" y="586704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统一报告输出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746290" y="6210300"/>
            <a:ext cx="120903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将检测到的漏洞统一记录到报告中，支持文本和 JSON 格式输出，并确保漏洞信息的去重，避免重复记录，方便后续的统计分析与报表生成。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核心模块与职责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396835" y="790099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运行器与公共库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045250"/>
            <a:ext cx="5110996" cy="51109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6251853"/>
            <a:ext cx="6814661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运行器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</a:t>
            </a:r>
            <a:r>
              <a:rPr lang="en-US" sz="100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excavator.py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负责启动 mitmdump 代理，而 </a:t>
            </a:r>
            <a:r>
              <a:rPr lang="en-US" sz="100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addon.py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则用于注册所有自定义的检测插件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，</a:t>
            </a:r>
          </a:p>
          <a:p>
            <a:pPr algn="l">
              <a:lnSpc>
                <a:spcPts val="1050"/>
              </a:lnSpc>
              <a:buSzPct val="100000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确保它们能够被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mitmdump 加载并执行。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389216" y="6630115"/>
            <a:ext cx="6814661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00" b="1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公共库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：提供一系列基础功能，包括流量过滤、请求去重、参数动态替换、响应相似度计算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、</a:t>
            </a:r>
          </a:p>
          <a:p>
            <a:pPr algn="l">
              <a:lnSpc>
                <a:spcPts val="1050"/>
              </a:lnSpc>
              <a:buSzPct val="100000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延迟统计等，以及一个统一的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00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report()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函数用于标准化漏洞输出。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426523" y="790099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注入类检测</a:t>
            </a:r>
            <a:endParaRPr lang="en-US" sz="1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23" y="1045250"/>
            <a:ext cx="5110996" cy="51109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6523" y="6163230"/>
            <a:ext cx="6814661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XSS 检测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：通过对响应内容的上下文分析，匹配特定的 HTML 标签、属性或 JavaScript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语句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，</a:t>
            </a:r>
          </a:p>
          <a:p>
            <a:pPr algn="l">
              <a:lnSpc>
                <a:spcPts val="1050"/>
              </a:lnSpc>
              <a:buSzPct val="100000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识别潜在的跨站脚本漏洞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。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7426522" y="6562130"/>
            <a:ext cx="6814661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SQL 报错注入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：通过识别数据库特有的错误信息指纹，判断是否存在 SQL 报错注入漏洞。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7426523" y="6719292"/>
            <a:ext cx="6814661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SQL 时间盲注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：通过建立正常请求的响应时间基线，注入延时 Payload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后，比较注入前后的响应时间差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，</a:t>
            </a:r>
          </a:p>
          <a:p>
            <a:pPr algn="l">
              <a:lnSpc>
                <a:spcPts val="1050"/>
              </a:lnSpc>
              <a:buSzPct val="100000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判断是否存在时间盲注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。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396835" y="6929676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反连与 SSRF</a:t>
            </a:r>
            <a:endParaRPr lang="en-US" sz="1000" dirty="0"/>
          </a:p>
        </p:txBody>
      </p:sp>
      <p:sp>
        <p:nvSpPr>
          <p:cNvPr id="14" name="Text 9"/>
          <p:cNvSpPr/>
          <p:nvPr/>
        </p:nvSpPr>
        <p:spPr>
          <a:xfrm>
            <a:off x="396834" y="7214593"/>
            <a:ext cx="6814661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反连平台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</a:t>
            </a:r>
            <a:r>
              <a:rPr lang="en-US" sz="100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reverse.py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提供一个轻量级的 HTTP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服务，用于接收和记录从受控系统发出的回连请求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，</a:t>
            </a:r>
          </a:p>
          <a:p>
            <a:pPr algn="l">
              <a:lnSpc>
                <a:spcPts val="1050"/>
              </a:lnSpc>
              <a:buSzPct val="100000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并通过唯一的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token 查询命中情况。</a:t>
            </a:r>
            <a:endParaRPr lang="en-US" sz="1000" dirty="0"/>
          </a:p>
        </p:txBody>
      </p:sp>
      <p:sp>
        <p:nvSpPr>
          <p:cNvPr id="15" name="Text 10"/>
          <p:cNvSpPr/>
          <p:nvPr/>
        </p:nvSpPr>
        <p:spPr>
          <a:xfrm>
            <a:off x="396835" y="7586664"/>
            <a:ext cx="6814661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SSRF 插件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：针对请求参数进行检测，尝试将参数值替换为反连平台的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URL，并回查反连平台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，</a:t>
            </a:r>
          </a:p>
          <a:p>
            <a:pPr algn="l">
              <a:lnSpc>
                <a:spcPts val="1050"/>
              </a:lnSpc>
              <a:buSzPct val="100000"/>
            </a:pP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</a:t>
            </a:r>
            <a:r>
              <a:rPr lang="en-US" sz="10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验证是否存在服务器端请求伪造漏洞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。</a:t>
            </a:r>
            <a:endParaRPr lang="en-US" sz="1000" dirty="0"/>
          </a:p>
        </p:txBody>
      </p:sp>
      <p:sp>
        <p:nvSpPr>
          <p:cNvPr id="16" name="Text 11"/>
          <p:cNvSpPr/>
          <p:nvPr/>
        </p:nvSpPr>
        <p:spPr>
          <a:xfrm>
            <a:off x="7426523" y="6994512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通用风险检测</a:t>
            </a:r>
            <a:endParaRPr lang="en-US" sz="1000" dirty="0"/>
          </a:p>
        </p:txBody>
      </p:sp>
      <p:sp>
        <p:nvSpPr>
          <p:cNvPr id="18" name="Text 12"/>
          <p:cNvSpPr/>
          <p:nvPr/>
        </p:nvSpPr>
        <p:spPr>
          <a:xfrm>
            <a:off x="7426523" y="7282577"/>
            <a:ext cx="6814661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配置错误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：检测 CORS、JSONP 配置是否过于宽松，可能导致数据泄露。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7426523" y="7611903"/>
            <a:ext cx="6814661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逻辑漏洞</a:t>
            </a:r>
            <a:r>
              <a:rPr lang="en-US" sz="1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：识别开放重定向、敏感信息泄露（如路径遍历、配置文件泄露）、任意文件读取以及未经授权访问的漏洞。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819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关键实现思路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487686"/>
            <a:ext cx="408289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示例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793790" y="230409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287" y="238053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57087" y="237422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XSS 漏洞检测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57087" y="2815471"/>
            <a:ext cx="573047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系统会智能区分参数在响应中所属的上下文环境，例如 HTML 属性、标签体或 JavaScript 脚本块。针对不同上下文，采用不同的 Payload 和容错匹配机制，以最大限度地抑制误报。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42716" y="230409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214" y="2380536"/>
            <a:ext cx="306110" cy="3061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06013" y="237422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SQL 时间盲注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8106013" y="2815471"/>
            <a:ext cx="5730597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对于每个唯一的 URL，首先会建立一个无注入状态的响应时间基线（记录多次请求的平均值和方差）。当注入延时 Payload 后，比较响应时间与基线之间的差异，并通过设定的阈值和重试机制来判断是否存在时间盲注。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93790" y="453056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287" y="4607004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57087" y="460069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未授权访问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457087" y="5041940"/>
            <a:ext cx="573047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检测未授权访问的策略是，首先记录原始请求（包含认证信息）的响应。然后，移除请求中的 Cookie 或 Token 等鉴权凭证后重放该请求，将重放请求的响应与原始响应进行相似度比对，如果相似度高，则可能存在未授权访问。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442716" y="4530566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214" y="4607004"/>
            <a:ext cx="306110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106013" y="460069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SSRF 验证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8106013" y="5041940"/>
            <a:ext cx="5730597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针对 SSRF (服务器端请求伪造) 漏洞，系统会将请求中的可控参数值替换为反连平台的唯一回调 URL。随后，查询反连平台是否接收到来自目标服务器的回调请求，如果命中，则确认存在 SSRF 漏洞。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809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运行与演示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437692"/>
            <a:ext cx="346579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Excavator 启动指令与流量喂入方式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95859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793790" y="4224814"/>
            <a:ext cx="643640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43555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环境准备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3790" y="4723328"/>
            <a:ext cx="643640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pip3 install -r requirements.txt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93790" y="5105162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安装所有依赖库。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400211" y="395859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400211" y="4224814"/>
            <a:ext cx="643640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7400211" y="43555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启动反连平台 (可选)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400211" y="4723328"/>
            <a:ext cx="643640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python3 reverse.py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400211" y="5105162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开启反连平台，用于 SSRF 等需要外带数据验证的漏洞检测。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93790" y="567487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5941100"/>
            <a:ext cx="643640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4"/>
          <p:cNvSpPr/>
          <p:nvPr/>
        </p:nvSpPr>
        <p:spPr>
          <a:xfrm>
            <a:off x="793790" y="607183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启动被动代理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93790" y="6439614"/>
            <a:ext cx="643640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python3 excavator.py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93790" y="6821448"/>
            <a:ext cx="643640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启动 Excavator 核心代理服务，默认监听在 </a:t>
            </a: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127.0.0.1:8080</a:t>
            </a: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。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400211" y="567487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7400211" y="5941100"/>
            <a:ext cx="643640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2" name="Text 19"/>
          <p:cNvSpPr/>
          <p:nvPr/>
        </p:nvSpPr>
        <p:spPr>
          <a:xfrm>
            <a:off x="7400211" y="607183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流量喂入 (任选其一)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400211" y="6439614"/>
            <a:ext cx="643640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浏览器/系统代理指向 </a:t>
            </a: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127.0.0.1:8080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400211" y="6778943"/>
            <a:ext cx="643640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Burp/ZAP 设置上游代理为 </a:t>
            </a: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127.0.0.1:8080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7400211" y="7118271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curl -x http://127.0.0.1:8080 http://target/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1128</Words>
  <Application>Microsoft Office PowerPoint</Application>
  <PresentationFormat>自定义</PresentationFormat>
  <Paragraphs>157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Libre Baskerville Light</vt:lpstr>
      <vt:lpstr>Noto Serif Medium</vt:lpstr>
      <vt:lpstr>Arial</vt:lpstr>
      <vt:lpstr>Consolas</vt:lpstr>
      <vt:lpstr>DM Sans</vt:lpstr>
      <vt:lpstr>Libre Baskerville</vt:lpstr>
      <vt:lpstr>Noto Serif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Winston W</cp:lastModifiedBy>
  <cp:revision>4</cp:revision>
  <dcterms:created xsi:type="dcterms:W3CDTF">2025-11-23T03:45:36Z</dcterms:created>
  <dcterms:modified xsi:type="dcterms:W3CDTF">2025-11-23T04:13:42Z</dcterms:modified>
</cp:coreProperties>
</file>